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78" r:id="rId3"/>
    <p:sldId id="292" r:id="rId4"/>
    <p:sldId id="279" r:id="rId5"/>
    <p:sldId id="280" r:id="rId6"/>
    <p:sldId id="281" r:id="rId7"/>
    <p:sldId id="287" r:id="rId8"/>
    <p:sldId id="283" r:id="rId9"/>
    <p:sldId id="284" r:id="rId10"/>
    <p:sldId id="286" r:id="rId11"/>
    <p:sldId id="285" r:id="rId12"/>
    <p:sldId id="282" r:id="rId13"/>
    <p:sldId id="258" r:id="rId14"/>
    <p:sldId id="290" r:id="rId15"/>
    <p:sldId id="291" r:id="rId16"/>
    <p:sldId id="288" r:id="rId17"/>
    <p:sldId id="261" r:id="rId18"/>
    <p:sldId id="260" r:id="rId19"/>
    <p:sldId id="259" r:id="rId20"/>
    <p:sldId id="262" r:id="rId21"/>
    <p:sldId id="263" r:id="rId22"/>
    <p:sldId id="268" r:id="rId23"/>
    <p:sldId id="266" r:id="rId24"/>
    <p:sldId id="269" r:id="rId25"/>
    <p:sldId id="270" r:id="rId26"/>
    <p:sldId id="271" r:id="rId27"/>
    <p:sldId id="264" r:id="rId28"/>
    <p:sldId id="265" r:id="rId29"/>
    <p:sldId id="267" r:id="rId30"/>
    <p:sldId id="272" r:id="rId31"/>
    <p:sldId id="273" r:id="rId32"/>
    <p:sldId id="274" r:id="rId33"/>
    <p:sldId id="275" r:id="rId34"/>
    <p:sldId id="276" r:id="rId35"/>
    <p:sldId id="277" r:id="rId3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E1B59"/>
    <a:srgbClr val="321547"/>
    <a:srgbClr val="652B91"/>
    <a:srgbClr val="5725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smtClean="0"/>
              <a:t>CANDIDATURA ENGº ANTÓNIO DAMIÃO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068A6-2986-42CA-AFFB-A28C601DC024}" type="datetimeFigureOut">
              <a:rPr lang="pt-PT" smtClean="0"/>
              <a:pPr/>
              <a:t>23-02-2017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CB9A1-B9DB-4B92-A7B2-3CBB4E208AF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67340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smtClean="0"/>
              <a:t>CANDIDATURA ENGº ANTÓNIO DAMIÃO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13272-3F52-499C-BF86-440599D84422}" type="datetimeFigureOut">
              <a:rPr lang="pt-PT" smtClean="0"/>
              <a:pPr/>
              <a:t>23-02-2017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8F1F-274B-4BCD-AF42-CC4126D4F34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78009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8F1F-274B-4BCD-AF42-CC4126D4F34F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5137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8F1F-274B-4BCD-AF42-CC4126D4F34F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04046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8F1F-274B-4BCD-AF42-CC4126D4F34F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018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8F1F-274B-4BCD-AF42-CC4126D4F34F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5531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8F1F-274B-4BCD-AF42-CC4126D4F34F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3017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8F1F-274B-4BCD-AF42-CC4126D4F34F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1506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8F1F-274B-4BCD-AF42-CC4126D4F34F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8892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8F1F-274B-4BCD-AF42-CC4126D4F34F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2893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8F1F-274B-4BCD-AF42-CC4126D4F34F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2034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8F1F-274B-4BCD-AF42-CC4126D4F34F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2588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8F1F-274B-4BCD-AF42-CC4126D4F34F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3518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E286-F9FD-431D-8312-FA1AA7D18A6E}" type="datetime1">
              <a:rPr lang="pt-PT" smtClean="0"/>
              <a:pPr/>
              <a:t>23-02-2017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ELEIÇÕES FEP 2017/2020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4897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D8F0-A5A0-4D74-8FB5-A2BC5905C7BA}" type="datetime1">
              <a:rPr lang="pt-PT" smtClean="0"/>
              <a:pPr/>
              <a:t>23-02-2017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ELEIÇÕES FEP 2017/2020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2482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B0F0-7A94-4641-9089-64AC26A798AE}" type="datetime1">
              <a:rPr lang="pt-PT" smtClean="0"/>
              <a:pPr/>
              <a:t>23-02-2017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ELEIÇÕES FEP 2017/2020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3281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7B09-C516-43EC-9075-8FC137B45125}" type="datetime1">
              <a:rPr lang="pt-PT" smtClean="0"/>
              <a:pPr/>
              <a:t>23-02-2017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ELEIÇÕES FEP 2017/2020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564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C1C7-90B8-42D8-AA42-010408181E86}" type="datetime1">
              <a:rPr lang="pt-PT" smtClean="0"/>
              <a:pPr/>
              <a:t>23-02-2017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ELEIÇÕES FEP 2017/2020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1154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FD4F-B7D5-4F87-BD44-CC2F35CC16B8}" type="datetime1">
              <a:rPr lang="pt-PT" smtClean="0"/>
              <a:pPr/>
              <a:t>23-02-2017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ELEIÇÕES FEP 2017/2020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64566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8186-BB2A-44E4-BF6F-3355ED1674FE}" type="datetime1">
              <a:rPr lang="pt-PT" smtClean="0"/>
              <a:pPr/>
              <a:t>23-02-2017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ELEIÇÕES FEP 2017/2020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3862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92F5-C9FA-473F-A936-289EC0231270}" type="datetime1">
              <a:rPr lang="pt-PT" smtClean="0"/>
              <a:pPr/>
              <a:t>23-02-2017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ELEIÇÕES FEP 2017/2020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4267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BE14-DBF8-461C-8C33-29E0C08A5035}" type="datetime1">
              <a:rPr lang="pt-PT" smtClean="0"/>
              <a:pPr/>
              <a:t>23-02-2017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ELEIÇÕES FEP 2017/2020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1385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3784-C72B-4054-B777-91348F97E5EF}" type="datetime1">
              <a:rPr lang="pt-PT" smtClean="0"/>
              <a:pPr/>
              <a:t>23-02-2017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ELEIÇÕES FEP 2017/2020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3774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543D-F0DB-4E2F-8A1C-57E4FE073AAF}" type="datetime1">
              <a:rPr lang="pt-PT" smtClean="0"/>
              <a:pPr/>
              <a:t>23-02-2017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ELEIÇÕES FEP 2017/2020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5089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F621-A460-4596-9682-922FCD139451}" type="datetime1">
              <a:rPr lang="pt-PT" smtClean="0"/>
              <a:pPr/>
              <a:t>23-02-2017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ELEIÇÕES FEP 2017/2020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0F28-A500-453D-8BD4-040DD91E090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6554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1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1306" y="745240"/>
            <a:ext cx="118093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FEDERAÇÃO EQUESTRE PORTUGUESA</a:t>
            </a:r>
            <a:endParaRPr lang="pt-PT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23340" y="2808793"/>
            <a:ext cx="65453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CANDIDATURA</a:t>
            </a:r>
          </a:p>
          <a:p>
            <a:pPr algn="ctr"/>
            <a:r>
              <a:rPr lang="pt-P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ANTÓNIO DAMIÃO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8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10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48822" y="104197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CONSELHO FISCAL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51279" y="2147989"/>
            <a:ext cx="72894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Presidente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Dr. Pedro Matos Silva, ROC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Vogal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Dr. Fernando Abecasis</a:t>
            </a:r>
          </a:p>
          <a:p>
            <a:endParaRPr lang="pt-PT" sz="22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Vogal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Dra. Patrícia Pessoa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Suplente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Dra. Maria João Teixeira de Queiroz</a:t>
            </a:r>
          </a:p>
        </p:txBody>
      </p:sp>
    </p:spTree>
    <p:extLst>
      <p:ext uri="{BB962C8B-B14F-4D97-AF65-F5344CB8AC3E}">
        <p14:creationId xmlns:p14="http://schemas.microsoft.com/office/powerpoint/2010/main" xmlns="" val="35638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11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8415" y="104197"/>
            <a:ext cx="1117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CONSELHO DE ARBITRAGEM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87970" y="1426773"/>
            <a:ext cx="68160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Presidente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Prof. João Bagulho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Vogal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Cor. Manuel Neves Veloso</a:t>
            </a:r>
          </a:p>
          <a:p>
            <a:endParaRPr lang="pt-PT" sz="22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Vogal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Cor. Manuel Teles Grilo</a:t>
            </a:r>
          </a:p>
          <a:p>
            <a:endParaRPr lang="pt-PT" sz="22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>
                <a:solidFill>
                  <a:srgbClr val="321547"/>
                </a:solidFill>
                <a:latin typeface="Arial Black" panose="020B0A04020102020204" pitchFamily="34" charset="0"/>
              </a:rPr>
              <a:t>Vogal</a:t>
            </a:r>
            <a:r>
              <a:rPr lang="pt-PT" sz="2200" b="1" dirty="0">
                <a:solidFill>
                  <a:srgbClr val="321547"/>
                </a:solidFill>
                <a:latin typeface="Arial Black" panose="020B0A04020102020204" pitchFamily="34" charset="0"/>
              </a:rPr>
              <a:t>: 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Major Lourenço Fernandes Thomaz</a:t>
            </a:r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endParaRPr lang="pt-PT" sz="22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>
                <a:solidFill>
                  <a:srgbClr val="321547"/>
                </a:solidFill>
                <a:latin typeface="Arial Black" panose="020B0A04020102020204" pitchFamily="34" charset="0"/>
              </a:rPr>
              <a:t>Vogal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Dra. Rita Gorjão Clara de Mira Cruz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Suplente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Dra. Cristina Laranjeiro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>
                <a:solidFill>
                  <a:srgbClr val="321547"/>
                </a:solidFill>
                <a:latin typeface="Arial Black" panose="020B0A04020102020204" pitchFamily="34" charset="0"/>
              </a:rPr>
              <a:t>Suplente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</a:t>
            </a:r>
            <a:r>
              <a:rPr lang="pt-PT" sz="2200" b="1" dirty="0" err="1" smtClean="0">
                <a:solidFill>
                  <a:srgbClr val="321547"/>
                </a:solidFill>
                <a:latin typeface="Arial Black" panose="020B0A04020102020204" pitchFamily="34" charset="0"/>
              </a:rPr>
              <a:t>Ten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. Manuel Henriques</a:t>
            </a:r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endParaRPr lang="pt-PT" sz="22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8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12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09225" y="2516575"/>
            <a:ext cx="51280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PROGRAMA</a:t>
            </a:r>
            <a:endParaRPr lang="pt-PT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2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2933" y="314703"/>
            <a:ext cx="10406129" cy="871247"/>
          </a:xfrm>
        </p:spPr>
        <p:txBody>
          <a:bodyPr>
            <a:normAutofit fontScale="90000"/>
          </a:bodyPr>
          <a:lstStyle/>
          <a:p>
            <a:r>
              <a:rPr lang="pt-PT" b="1" i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Pelouro Administrativo e Financeiro</a:t>
            </a:r>
            <a:endParaRPr lang="pt-PT" b="1" i="1" dirty="0">
              <a:solidFill>
                <a:srgbClr val="3215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13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08465" y="2150772"/>
            <a:ext cx="97750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Dado que não temos acesso à actual situação económico-financeira da FEP, mas partindo do princípio que, conforme tem sido amplamente divulgado, esta situação está devidamente saneada, é nosso claro compromisso:</a:t>
            </a:r>
          </a:p>
          <a:p>
            <a:pPr algn="just"/>
            <a:endParaRPr lang="pt-PT" sz="2000" b="1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continuidade à disciplina orçamental, garantindo uma sã gestão dos recursos disponíveis</a:t>
            </a:r>
          </a:p>
          <a:p>
            <a:pPr algn="just"/>
            <a:endParaRPr lang="pt-PT" sz="2000" b="1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b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Articular os </a:t>
            </a: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 próprios com as ajudas financeiras externas, de forma a maximizar recursos para fomento das </a:t>
            </a:r>
            <a:r>
              <a:rPr lang="pt-PT" sz="2000" b="1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desportivas</a:t>
            </a:r>
          </a:p>
          <a:p>
            <a:pPr algn="just"/>
            <a:r>
              <a:rPr lang="pt-PT" sz="2000" b="1" dirty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6319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141" y="237430"/>
            <a:ext cx="11513712" cy="871247"/>
          </a:xfrm>
        </p:spPr>
        <p:txBody>
          <a:bodyPr>
            <a:normAutofit fontScale="90000"/>
          </a:bodyPr>
          <a:lstStyle/>
          <a:p>
            <a:r>
              <a:rPr lang="pt-PT" b="1" i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Pessoas, </a:t>
            </a:r>
            <a:r>
              <a:rPr lang="pt-PT" b="1" i="1" dirty="0" err="1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Stakeholders</a:t>
            </a:r>
            <a:r>
              <a:rPr lang="pt-PT" b="1" i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 Comunicação</a:t>
            </a:r>
            <a:endParaRPr lang="pt-PT" b="1" i="1" dirty="0">
              <a:solidFill>
                <a:srgbClr val="3215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14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08465" y="2150772"/>
            <a:ext cx="9775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sz="2000" b="1" dirty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28161" y="1396940"/>
            <a:ext cx="97750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É nossa função promover o desenvolvimento do desporto equestre no nosso país.</a:t>
            </a:r>
          </a:p>
          <a:p>
            <a:pPr algn="just"/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Para tal há que partir de uma boa base de iniciados, tão ampla quanto possível, nos vários escalões etários e estratos sociais.</a:t>
            </a:r>
          </a:p>
          <a:p>
            <a:pPr algn="just"/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Assim, propomos que a FEP crie um “Programa de Informação dos Pais Cavaleiros Iniciados, Juvenis e Juniores”, (PCIJJ).</a:t>
            </a:r>
          </a:p>
          <a:p>
            <a:pPr algn="just"/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Este assentará:</a:t>
            </a:r>
          </a:p>
          <a:p>
            <a:pPr algn="just"/>
            <a:endParaRPr lang="pt-PT" sz="2000" b="1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cavalo na educação das crianças e jovens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iniciação - Quando e </a:t>
            </a: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endParaRPr lang="pt-PT" sz="2000" b="1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competição – Como lá chegar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do Professor/Treinador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Competição Federada Nacional e Internacional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Logísticos </a:t>
            </a: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encargos regulares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Representar Portugal</a:t>
            </a:r>
          </a:p>
          <a:p>
            <a:pPr algn="just"/>
            <a:endParaRPr lang="pt-PT" sz="2000" b="1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2000" b="1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2000" b="1" dirty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8785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15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08465" y="2150772"/>
            <a:ext cx="9775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sz="2000" b="1" dirty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28161" y="1396940"/>
            <a:ext cx="97750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Será um programa desenvolvido e implementado por uma Comissão de 3 Cavaleiros, Pais ou Proprietários, com experiência neste campo.</a:t>
            </a:r>
          </a:p>
          <a:p>
            <a:pPr algn="just">
              <a:lnSpc>
                <a:spcPct val="150000"/>
              </a:lnSpc>
            </a:pP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Tudo dentro de um quadro de princípios e conceitos aprovados pela </a:t>
            </a:r>
            <a:r>
              <a:rPr lang="pt-PT" sz="2000" b="1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Direcção</a:t>
            </a: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FEP</a:t>
            </a:r>
          </a:p>
          <a:p>
            <a:pPr algn="just">
              <a:lnSpc>
                <a:spcPct val="150000"/>
              </a:lnSpc>
            </a:pP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sua execução passará por sessões regulares de informação e partilha de experiência e, também, por aconselhamento </a:t>
            </a:r>
            <a:r>
              <a:rPr lang="pt-PT" sz="2000" b="1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</a:t>
            </a:r>
            <a:r>
              <a:rPr lang="pt-PT" sz="2000" b="1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molde a divulgar oportunamente.</a:t>
            </a:r>
          </a:p>
          <a:p>
            <a:pPr algn="just"/>
            <a:endParaRPr lang="pt-PT" sz="2000" b="1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2000" b="1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2000" b="1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2000" b="1" dirty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28789" y="237430"/>
            <a:ext cx="11925836" cy="871247"/>
          </a:xfrm>
        </p:spPr>
        <p:txBody>
          <a:bodyPr>
            <a:normAutofit fontScale="90000"/>
          </a:bodyPr>
          <a:lstStyle/>
          <a:p>
            <a:r>
              <a:rPr lang="pt-PT" b="1" i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Pessoas, </a:t>
            </a:r>
            <a:r>
              <a:rPr lang="pt-PT" b="1" i="1" dirty="0" err="1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Stakeholders</a:t>
            </a:r>
            <a:r>
              <a:rPr lang="pt-PT" b="1" i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 Comunicação </a:t>
            </a:r>
            <a:r>
              <a:rPr lang="pt-PT" sz="1800" b="1" i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pt-PT" sz="1800" b="1" i="1" dirty="0" err="1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Cont</a:t>
            </a:r>
            <a:r>
              <a:rPr lang="pt-PT" sz="1800" b="1" i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.)</a:t>
            </a:r>
            <a:endParaRPr lang="pt-PT" sz="1800" b="1" i="1" dirty="0">
              <a:solidFill>
                <a:srgbClr val="3215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5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6532" y="345197"/>
            <a:ext cx="6878931" cy="871247"/>
          </a:xfrm>
        </p:spPr>
        <p:txBody>
          <a:bodyPr>
            <a:normAutofit fontScale="90000"/>
          </a:bodyPr>
          <a:lstStyle/>
          <a:p>
            <a:r>
              <a:rPr lang="pt-PT" b="1" i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Modalidades Olímpicas</a:t>
            </a:r>
            <a:endParaRPr lang="pt-PT" b="1" i="1" dirty="0">
              <a:solidFill>
                <a:srgbClr val="3215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16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28329" y="2137893"/>
            <a:ext cx="63353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8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Concurso Completo de Equitação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sz="28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8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Ensino e Equitação Adaptada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sz="28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8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Saltos de Obstáculos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sz="28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2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17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5910" y="273226"/>
            <a:ext cx="627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Concurso Completo de Equitação</a:t>
            </a:r>
            <a:endParaRPr lang="pt-PT" sz="2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287295" y="273225"/>
            <a:ext cx="50742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Eng.º J. Gaspar de Barros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0208" y="1134144"/>
            <a:ext cx="10251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Promover, divulgar, valorizar e desenvolver a disciplina em Portugal</a:t>
            </a:r>
            <a:endParaRPr lang="pt-PT" sz="2200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1674" y="1956001"/>
            <a:ext cx="1049628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Divulgar e promover o CCE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Incrementar os vários níveis de competitividade da disciplina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manutenção e construção de pistas de corta-mato de CCE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melhoria da preparação técnica dos cavaleiros de CCE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participação de cavaleiros, ou equipas nacionais, em competições internacionais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Potenciar a eventual participação nos Campeonatos Europeus, nos seus vários escalões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a formação de Oficiais de Concurso</a:t>
            </a:r>
          </a:p>
        </p:txBody>
      </p:sp>
    </p:spTree>
    <p:extLst>
      <p:ext uri="{BB962C8B-B14F-4D97-AF65-F5344CB8AC3E}">
        <p14:creationId xmlns:p14="http://schemas.microsoft.com/office/powerpoint/2010/main" xmlns="" val="42471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18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270455"/>
            <a:ext cx="56795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Ensino e Equitação Adaptada</a:t>
            </a:r>
            <a:endParaRPr lang="pt-PT" sz="2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134341" y="270456"/>
            <a:ext cx="3057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Dr. Luís Lupi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93949" y="897090"/>
            <a:ext cx="7382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Representação nos Jogos Olímpicos de 2020</a:t>
            </a:r>
            <a:endParaRPr lang="pt-PT" sz="2200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04553" y="2325984"/>
            <a:ext cx="1049628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 de Comissão Técnica com Cavaleiros, Comissões Organizadoras, Juízes e Associações de Criadores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Alargamento de bases, nos Póneis, Campeonatos Regionais, CDN, Taças e Campeonatos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Excelência através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Critérios de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selecção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representações internacionais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de pelo menos 1 CDI por ano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37634" y="1404166"/>
            <a:ext cx="9916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Visão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a Federação através do aumento da quantidade de praticantes e da qualidade das competições</a:t>
            </a:r>
            <a:endParaRPr lang="pt-PT" sz="2200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1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19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9549" y="270456"/>
            <a:ext cx="4172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Saltos de Obstáculos</a:t>
            </a:r>
            <a:endParaRPr lang="pt-PT" sz="2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610600" y="250499"/>
            <a:ext cx="3503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Dra. Rita Moreira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1718" y="886800"/>
            <a:ext cx="11848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contínua da qualidade da prática da modalidade tanto na vertente Nacional, como na Internacional</a:t>
            </a:r>
            <a:endParaRPr lang="pt-PT" sz="2200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1673" y="1636284"/>
            <a:ext cx="1049628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Criação de protocolo entre a FEP e os cavaleiros elegíveis para a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selecção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sénior, tendo como foco principal a qualificação para os Jogos Olímpicos de Tóquio,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pt-PT" sz="2000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e revisão do Regulamento da disciplina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Optimização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resultados económico-financeiros, em qualquer dos cenários de competição, de modo a estabelecer um equilíbrio prémio-inscrição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modelos de competição que se adequem ao nosso enquadramento económico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 Equipas Técnicas com representantes nas várias regiões do país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dos Técnicos da Federação, tanto na sua Formação, como no desempenho das suas funções a todos os níveis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de estágios para Cavaleiros e Técnicos, em várias zonas do país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Incentivo aos cavalos novos, em especial à Criação Nacional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19435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2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02827" y="592973"/>
            <a:ext cx="8186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LEMA CANDIDATURA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8034" y="2627290"/>
            <a:ext cx="10380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NOSSA PAIXÃO AO SERVIÇO DO NOSSO DESPORTO</a:t>
            </a:r>
            <a:endParaRPr lang="pt-PT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1354" y="3922557"/>
            <a:ext cx="1791779" cy="17426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45" y="3466430"/>
            <a:ext cx="1133643" cy="16958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2915" y="3466430"/>
            <a:ext cx="2077694" cy="122384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159" y="4690277"/>
            <a:ext cx="2317847" cy="160404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830" y="3925934"/>
            <a:ext cx="1700499" cy="162907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9197" y="4864187"/>
            <a:ext cx="2407437" cy="16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4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20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1673" y="1985133"/>
            <a:ext cx="1049628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sz="2200" dirty="0" smtClean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meios necessários aos 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seleccionadores 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vários escalões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de calendário de provas para as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selecções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atendendo aos custos de transportes de cavalos e cavaleiros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de regulamentos específicos sobre critérios de qualificação com vista às participações em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selecções</a:t>
            </a:r>
            <a:endParaRPr lang="pt-PT" sz="2000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conjunto com os Clubes, nas suas diversas vertentes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Comissão Técnica, que proporá alterações regulamento para introdução Provas de Póneis no calendário, promovendo 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mesmas nos Clubes e C. 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Organizadoras</a:t>
            </a:r>
            <a:endParaRPr lang="pt-PT" sz="2000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</a:t>
            </a:r>
            <a:r>
              <a:rPr lang="pt-PT" sz="2000" dirty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uma nova dinâmica de comunicação, tanto na comunicação social, como nas redes sociais </a:t>
            </a:r>
            <a:endParaRPr lang="pt-PT" sz="2000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9548" y="270456"/>
            <a:ext cx="53833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Saltos de Obstáculos </a:t>
            </a:r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pt-PT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Cont</a:t>
            </a:r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.)</a:t>
            </a:r>
            <a:endParaRPr lang="pt-PT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610600" y="250499"/>
            <a:ext cx="3503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Dra. Rita Moreira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1718" y="886800"/>
            <a:ext cx="11848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contínua da sua qualidade, tanto na vertente Nacional, como na Internacional</a:t>
            </a:r>
            <a:endParaRPr lang="pt-PT" sz="2200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3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5968" y="279693"/>
            <a:ext cx="8500057" cy="871247"/>
          </a:xfrm>
        </p:spPr>
        <p:txBody>
          <a:bodyPr>
            <a:normAutofit fontScale="90000"/>
          </a:bodyPr>
          <a:lstStyle/>
          <a:p>
            <a:r>
              <a:rPr lang="pt-PT" b="1" i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Modalidades Não Olímpicas</a:t>
            </a:r>
            <a:endParaRPr lang="pt-PT" b="1" i="1" dirty="0">
              <a:solidFill>
                <a:srgbClr val="3215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21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98059" y="1150940"/>
            <a:ext cx="5595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8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Atrelagem</a:t>
            </a:r>
          </a:p>
          <a:p>
            <a:endParaRPr lang="pt-PT" sz="28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8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Endurance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sz="28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8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Equitação de Trabalho</a:t>
            </a:r>
          </a:p>
          <a:p>
            <a:endParaRPr lang="pt-PT" sz="28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8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Horseball</a:t>
            </a:r>
          </a:p>
          <a:p>
            <a:endParaRPr lang="pt-PT" sz="28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8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TREC</a:t>
            </a:r>
            <a:endParaRPr lang="pt-PT" sz="28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endParaRPr lang="pt-PT" sz="28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8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Volteio Competição</a:t>
            </a:r>
            <a:endParaRPr lang="pt-PT" sz="28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0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22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9550" y="270456"/>
            <a:ext cx="2730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Atrelagem</a:t>
            </a:r>
            <a:endParaRPr lang="pt-PT" sz="2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51123" y="270455"/>
            <a:ext cx="4662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Eng.º Bento Castelhano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1341" y="926748"/>
            <a:ext cx="11449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ao desenvolvimento da disciplina com vista à formação e organização de eventos</a:t>
            </a:r>
            <a:endParaRPr lang="pt-PT" sz="2200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8796" y="1779500"/>
            <a:ext cx="104962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à atrelagem de competição nacional em concursos e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derbys</a:t>
            </a:r>
            <a:endParaRPr lang="pt-PT" sz="2000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conjuntos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Treinos mensais com treinador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seleccionado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Fevereiro a Setembro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Desenrolar do calendário de provas em Portugal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Campeonatos Nacionais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Campeonato Internacional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à participação conjuntos nacionais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Espanha (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Vejer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 (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Saumur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Estímulo à urgente formação de oficiais internacionais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Juiz	Delegado Técnico	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Campo	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</a:t>
            </a:r>
            <a:endParaRPr lang="pt-PT" sz="2000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3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23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9550" y="270456"/>
            <a:ext cx="2163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Endurance</a:t>
            </a:r>
            <a:endParaRPr lang="pt-PT" sz="2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4524" y="1032552"/>
            <a:ext cx="11062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a divulgação do sector com vista ao aumento do número de praticantes, à formação e ao apoio à organização de eventos</a:t>
            </a:r>
            <a:endParaRPr lang="pt-PT" sz="2200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1674" y="1929981"/>
            <a:ext cx="1049628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Alargamento área geográfica –nacional da disciplina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formação de cavaleiros, oficiais e treinadores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do número de oficiais à disposição das Comissões Organizadoras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Ágil comunicação de resultados ao sistema informático da FEP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Procurar organizar uma prova internacional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Cuidar das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actuais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participações internacionais e, preparar conjuntos capazes de formação de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selecção</a:t>
            </a:r>
            <a:endParaRPr lang="pt-PT" sz="2000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a discussão da disciplina ao nível da comunicação</a:t>
            </a:r>
          </a:p>
          <a:p>
            <a:pPr lvl="1"/>
            <a:endParaRPr lang="pt-PT" sz="2200" dirty="0">
              <a:solidFill>
                <a:srgbClr val="321547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51123" y="270455"/>
            <a:ext cx="4662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Eng.º Bento Castelhano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8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24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9550" y="270456"/>
            <a:ext cx="48166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Equitação de Trabalho</a:t>
            </a:r>
            <a:endParaRPr lang="pt-PT" sz="2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66800" y="955849"/>
            <a:ext cx="1005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a disciplina ligada à APSL, dados os bons resultados</a:t>
            </a:r>
            <a:endParaRPr lang="pt-PT" sz="2200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1674" y="1792971"/>
            <a:ext cx="1049628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Comissão Técnica de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Trabalho com nomeação Presidente e aprovação de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respectivos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e aprovação anual do regulamento e calendário oficial da disciplina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curso de reciclagem de juízes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cursos formação de juízes, em caso de necessidade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Encontros/Treinos entre conjuntos de potencial representação internacional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plano internacional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de esquema de preparação de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selecções</a:t>
            </a:r>
            <a:endParaRPr lang="pt-PT" sz="2000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de estabelecimento de contactos com FEI, no sentido de reconhecimento e inclusão da disciplina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651123" y="270455"/>
            <a:ext cx="4662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Eng.º Bento Castelhano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25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9550" y="270456"/>
            <a:ext cx="22151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Horseball</a:t>
            </a:r>
            <a:endParaRPr lang="pt-PT" sz="2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3008" y="955850"/>
            <a:ext cx="11165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</a:t>
            </a:r>
            <a:r>
              <a:rPr lang="pt-PT" sz="2200" dirty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desenvolvimento da disciplina com vista ao apoio à formação e organização de eventos</a:t>
            </a:r>
          </a:p>
          <a:p>
            <a:pPr algn="ctr"/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/>
              <a:t> </a:t>
            </a:r>
            <a:endParaRPr lang="pt-PT" sz="2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91674" y="1792971"/>
            <a:ext cx="104962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de campeonatos oficiais, nos escalões de seniores e sub-16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Preparação de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selecções</a:t>
            </a:r>
            <a:endParaRPr lang="pt-PT" sz="2000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Presença no Campeonato da Europa, St.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(França), nos 3 escalões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à realização de torneios por todo o país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a clubes que disputam a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Champions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</a:t>
            </a:r>
            <a:endParaRPr lang="pt-PT" sz="2000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candidatura Árbitro Nacional a Internacional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Cursos reciclagem árbitros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Cursos formação de novos oficiais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651123" y="270455"/>
            <a:ext cx="4662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Eng.º Bento Castelhano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5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26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1674" y="2086440"/>
            <a:ext cx="104962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à renovação de campos de horseball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Tentar dotar a disciplina de recursos financeiros, para o seu desenvolvimento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a estreita colaboração técnica e desportiva na Associação Horseball Portugal e, garantir que prossiga a sua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acção</a:t>
            </a:r>
            <a:endParaRPr lang="pt-PT" sz="2000" dirty="0" smtClean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51123" y="270455"/>
            <a:ext cx="4662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Eng.º Bento Castelhano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9550" y="270456"/>
            <a:ext cx="3459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Horseball </a:t>
            </a:r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(Cont.)</a:t>
            </a:r>
            <a:endParaRPr lang="pt-PT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13008" y="955850"/>
            <a:ext cx="11165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</a:t>
            </a:r>
            <a:r>
              <a:rPr lang="pt-PT" sz="2200" dirty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desenvolvimento da disciplina com vista ao apoio à formação e organização de eventos</a:t>
            </a:r>
          </a:p>
          <a:p>
            <a:pPr algn="ctr"/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/>
              <a:t> 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xmlns="" val="31215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27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9550" y="270456"/>
            <a:ext cx="12106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TREC</a:t>
            </a:r>
            <a:endParaRPr lang="pt-PT" sz="2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1645" y="988609"/>
            <a:ext cx="1108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a divulgação do sector com vista ao aumento do número de praticantes, à formação e ao apoio à organização de eventos</a:t>
            </a:r>
            <a:endParaRPr lang="pt-PT" sz="2200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53037" y="1983760"/>
            <a:ext cx="1049628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Reciclagem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Juízes Nacionais e Internacionais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Juiz internacional Formador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e controle classificação provas TREC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Juiz Nacional de TREC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Estágios aperfeiçoamento</a:t>
            </a:r>
          </a:p>
          <a:p>
            <a:pPr lvl="1"/>
            <a:endParaRPr lang="pt-PT" sz="2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651123" y="270455"/>
            <a:ext cx="4662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Eng.º Bento Castelhano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8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28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17432" y="1983760"/>
            <a:ext cx="104962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de 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Campeonato Nacional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Taça de Portugal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às Comissões de Organização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Supervisão de 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provas calendarizadas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Provas Internacionais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participação de uma equipa no Campeonato de Jovens Cavaleiros, (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Gurteen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Tiperary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pt-PT" sz="2000" dirty="0">
              <a:solidFill>
                <a:srgbClr val="321547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9550" y="270456"/>
            <a:ext cx="2640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TREC </a:t>
            </a:r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pt-PT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Cont</a:t>
            </a:r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.)</a:t>
            </a:r>
            <a:endParaRPr lang="pt-PT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651123" y="270455"/>
            <a:ext cx="4662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Eng.º Bento Castelhano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51645" y="988609"/>
            <a:ext cx="1108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a divulgação do sector com vista ao aumento do número de praticantes, à formação e, ao apoio à organização de eventos</a:t>
            </a:r>
            <a:endParaRPr lang="pt-PT" sz="2200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5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29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9550" y="270456"/>
            <a:ext cx="48166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Volteio de Competição</a:t>
            </a:r>
            <a:endParaRPr lang="pt-PT" sz="2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1674" y="1983760"/>
            <a:ext cx="104962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Regulamentar disciplina segundo princípios gerais da FEI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Dinamizar e divulgar iniciativas já existentes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de Juízes da disciplina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 Atletas,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Longeurs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Treinadores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Programar encontros ou pequenas competições, de forma a angariar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Atletas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651123" y="270455"/>
            <a:ext cx="4662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Eng.º Bento Castelhano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1645" y="988609"/>
            <a:ext cx="1108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a divulgação do sector com vista ao aumento do número de praticantes, à formação e, ao apoio à organização de eventos</a:t>
            </a:r>
            <a:endParaRPr lang="pt-PT" sz="2200" dirty="0">
              <a:solidFill>
                <a:srgbClr val="32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9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3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759300" y="110083"/>
            <a:ext cx="4673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5258385"/>
            <a:ext cx="2247619" cy="14996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66419" y="1033413"/>
            <a:ext cx="96591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	É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para mim uma grande honra e um enorme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privilégio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poder liderar esta Lista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Órgãos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Sociais que se apresenta às Eleições da Federação Equestre Portuguesa, no dia 31 de Março de 2017.</a:t>
            </a:r>
          </a:p>
          <a:p>
            <a:pPr algn="just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	Integram-na pessoas de inquestionável competência,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intimamente ligadas ao Desporto Equestre e que, com verdadeiro espírito de missão, têm o firme propósito de colocar o seu saber, a sua experiência e a sua paixão ao serviço do nosso desporto e de todos os seus praticantes, tendo sempre presente a sua verdadeira essência, que é o Cavalo, em todo o seu ecletismo e nobreza.</a:t>
            </a:r>
          </a:p>
          <a:p>
            <a:pPr algn="just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	É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nesta, tão simples quanto ambiciosa ideia, que reside o fundamento do nosso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projecto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	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Programa de Candidatura que agora apresentamos é o resultado de um trabalho detalhado e minucioso, elaborado por uma equipa de pessoas profundamente conhecedoras do nosso desporto e que, nas suas diversas valências, a ele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têm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dedicado uma vida.  </a:t>
            </a:r>
          </a:p>
          <a:p>
            <a:pPr algn="just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	No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entanto, não pretendemos que a nossa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acção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se limite apenas à mera vertente desportiva. Tentamos introduzir ideias inovadoras, desde a pura iniciação ao Cavalo até à sua própria criação!</a:t>
            </a:r>
          </a:p>
          <a:p>
            <a:r>
              <a:rPr lang="pt-PT" dirty="0" smtClean="0"/>
              <a:t>	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Aqui estamos e prontos para este desafio!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0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7075" y="277860"/>
            <a:ext cx="4844714" cy="871247"/>
          </a:xfrm>
        </p:spPr>
        <p:txBody>
          <a:bodyPr>
            <a:normAutofit fontScale="90000"/>
          </a:bodyPr>
          <a:lstStyle/>
          <a:p>
            <a:r>
              <a:rPr lang="pt-PT" b="1" i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Outros Pelouros</a:t>
            </a:r>
            <a:endParaRPr lang="pt-PT" b="1" i="1" dirty="0">
              <a:solidFill>
                <a:srgbClr val="3215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30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68452" y="2279561"/>
            <a:ext cx="9255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8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Formação e Centros Hípicos Federados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sz="28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8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Associação de Criadores Cavalos Nacionais</a:t>
            </a:r>
          </a:p>
          <a:p>
            <a:endParaRPr lang="pt-PT" sz="28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1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31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9550" y="270456"/>
            <a:ext cx="2021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Formação</a:t>
            </a:r>
            <a:endParaRPr lang="pt-PT" sz="2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38011" y="967051"/>
            <a:ext cx="10315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 desenvolver a qualidade em todos os níveis da formação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38011" y="1602090"/>
            <a:ext cx="104962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Continuidade na implementação do Plano Nacional Formação Treinadores, (PNFT), sob aprovação e orientação do IPDJ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maior qualidade pedagógica e técnica dos treinadores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implementação da prática da certificação de competências pela via da experiência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Acrescentar Certificação das Competências Adquiridas às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acções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formação contínua dos treinadores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elaboração e publicação de manuais adaptados à formação de praticantes e treinadores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 intercâmbio entre as escolas nacionais europeias, EEN (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Equestrian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Network) através da Escola Nacional Equitação, membro em Portugal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04587" y="270455"/>
            <a:ext cx="6087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</a:t>
            </a:r>
            <a:r>
              <a:rPr lang="pt-PT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-Coronel Pedro Carmo Costa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8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32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38011" y="1799652"/>
            <a:ext cx="104962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estreita ligação com o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Equestrian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(IGEQ)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Encontrar soluções para integração no catálogo Nacional de Qualificações das profissões ligadas aos cavalos, em parceria com os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respectivos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Procurar metodologias que levem a uma maior transparência e rigor nas certificações do Programa de Formação de Praticantes (PFP)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Ajustar as disciplinas Não Olímpicas a Planos de Formação de Praticantes específicos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equitação como desporto escolar, para que esta chegue a uma maior número de crianças no país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9550" y="270456"/>
            <a:ext cx="3459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Formação </a:t>
            </a:r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pt-PT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Cont</a:t>
            </a:r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.)</a:t>
            </a:r>
            <a:endParaRPr lang="pt-PT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38011" y="967051"/>
            <a:ext cx="10315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 desenvolver a qualidade em todos os níveis da formação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04587" y="270455"/>
            <a:ext cx="6087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</a:t>
            </a:r>
            <a:r>
              <a:rPr lang="pt-PT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-Coronel Pedro Carmo Costa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33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38011" y="1897728"/>
            <a:ext cx="1049628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 Rede Centros Hípicos Federados</a:t>
            </a:r>
          </a:p>
          <a:p>
            <a:endParaRPr lang="pt-PT" sz="2200" dirty="0">
              <a:solidFill>
                <a:srgbClr val="32154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 normas de classificação dos Centros Hípicos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soluções que garantam a supervisão do cumprimento dos requisitos supra referidos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Esforços na integração de todos os Centros Hípicos em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país na Rede de Centros Hípicos Federados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Ajustar o funcionamento e licenciamento dos Centros Hípicos à sua vocação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 a ENE na formação de profissionais de Turismo Equestre, TE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38011" y="967051"/>
            <a:ext cx="10315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 desenvolver a qualidade em todos os níveis da formação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04587" y="270455"/>
            <a:ext cx="6087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</a:t>
            </a:r>
            <a:r>
              <a:rPr lang="pt-PT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-Coronel Pedro Carmo Costa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9550" y="270456"/>
            <a:ext cx="3459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Formação </a:t>
            </a:r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pt-PT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Cont</a:t>
            </a:r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.)</a:t>
            </a:r>
            <a:endParaRPr lang="pt-PT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0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34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7578" y="270456"/>
            <a:ext cx="63621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Associação de Criadores Cavalos Nacionais</a:t>
            </a:r>
            <a:endParaRPr lang="pt-PT" sz="2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38245" y="270456"/>
            <a:ext cx="46879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Eng.º Bento Castelhano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87886" y="1223114"/>
            <a:ext cx="1005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Promover, melhorar e apoiar a Criação do Cavalo Nacional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68946" y="1988578"/>
            <a:ext cx="104962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  <a:endParaRPr lang="pt-PT" sz="2200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e </a:t>
            </a:r>
            <a:r>
              <a:rPr lang="pt-PT" sz="2000" dirty="0" err="1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actualização</a:t>
            </a: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toda a matéria arquivada na FEP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Tornar obrigatório em provas federadas: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Criador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Pai do Animal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Pai da Mãe do Animal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Fornecer resultados desportivos dos vários animais ao longo do ano desportivo, em articulação com as associações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Revitalizar os Critérios, como a Grande Festa Criação de Carácter Desportivo</a:t>
            </a:r>
          </a:p>
        </p:txBody>
      </p:sp>
    </p:spTree>
    <p:extLst>
      <p:ext uri="{BB962C8B-B14F-4D97-AF65-F5344CB8AC3E}">
        <p14:creationId xmlns:p14="http://schemas.microsoft.com/office/powerpoint/2010/main" xmlns="" val="21413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35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68945" y="1898614"/>
            <a:ext cx="104962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i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Plano</a:t>
            </a:r>
            <a:endParaRPr lang="pt-PT" sz="2200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 associações em programas de competição de cavalos novos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Associar esforços para trazer ao nosso país mais e melhor público, que seja um potencial utilizador dos cavalos de produção nacional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de esforços de forma a potenciar o “Triângulo Fundamental”</a:t>
            </a:r>
          </a:p>
        </p:txBody>
      </p:sp>
      <p:sp>
        <p:nvSpPr>
          <p:cNvPr id="9" name="Fluxograma: extrair 8"/>
          <p:cNvSpPr/>
          <p:nvPr/>
        </p:nvSpPr>
        <p:spPr>
          <a:xfrm>
            <a:off x="4611173" y="4018294"/>
            <a:ext cx="2330003" cy="2093443"/>
          </a:xfrm>
          <a:prstGeom prst="flowChartExtra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2962141" y="5927071"/>
            <a:ext cx="162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DESPORTO</a:t>
            </a:r>
            <a:endParaRPr lang="pt-PT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69080" y="5927071"/>
            <a:ext cx="173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FORMAÇÃO</a:t>
            </a:r>
            <a:endParaRPr lang="pt-PT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80177" y="3684078"/>
            <a:ext cx="139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CRIAÇÃO</a:t>
            </a:r>
            <a:endParaRPr lang="pt-PT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7578" y="270456"/>
            <a:ext cx="63621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Associação de Criadores Cavalos Nacionais </a:t>
            </a:r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pt-PT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Cont</a:t>
            </a:r>
            <a:r>
              <a:rPr lang="pt-P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.)</a:t>
            </a:r>
            <a:endParaRPr lang="pt-PT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638245" y="270456"/>
            <a:ext cx="46879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VP: Eng.º Bento Castelhano</a:t>
            </a:r>
            <a:endParaRPr lang="pt-PT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87886" y="1223114"/>
            <a:ext cx="1005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Missão </a:t>
            </a:r>
            <a:r>
              <a:rPr lang="pt-PT" sz="2200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</a:t>
            </a:r>
            <a:r>
              <a:rPr lang="pt-PT" sz="2200" dirty="0" smtClean="0">
                <a:solidFill>
                  <a:srgbClr val="321547"/>
                </a:solidFill>
              </a:rPr>
              <a:t> </a:t>
            </a:r>
            <a:r>
              <a:rPr lang="pt-PT" sz="2200" dirty="0" smtClean="0">
                <a:solidFill>
                  <a:srgbClr val="32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Promover, melhorar e apoiar a Criação do Cavalo Nacional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2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4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267" y="2516574"/>
            <a:ext cx="121314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LISTA dos ÓRGÃOS SOCIAIS</a:t>
            </a:r>
            <a:endParaRPr lang="pt-PT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6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5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75558" y="262110"/>
            <a:ext cx="8840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MESA DO CONGRESSO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26842" y="1944710"/>
            <a:ext cx="82553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Presidente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Eng.º Eduardo </a:t>
            </a:r>
            <a:r>
              <a:rPr lang="pt-PT" sz="2200" b="1" dirty="0" err="1" smtClean="0">
                <a:solidFill>
                  <a:srgbClr val="321547"/>
                </a:solidFill>
                <a:latin typeface="Arial Black" panose="020B0A04020102020204" pitchFamily="34" charset="0"/>
              </a:rPr>
              <a:t>Netto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 de Almeida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Vice Presidente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Dr. Luís Rodrigues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1ª Secretária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Dra. Sara Souto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2ª Secretária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Dra. Maria do Carmo Cunha Passo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Suplente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Dr. Luís Vasconcelos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Suplente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Dr. Manuel Gaspar de Barros</a:t>
            </a:r>
          </a:p>
        </p:txBody>
      </p:sp>
    </p:spTree>
    <p:extLst>
      <p:ext uri="{BB962C8B-B14F-4D97-AF65-F5344CB8AC3E}">
        <p14:creationId xmlns:p14="http://schemas.microsoft.com/office/powerpoint/2010/main" xmlns="" val="29847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6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83882" y="117076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DIRECÇÃO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3934" y="1363579"/>
            <a:ext cx="119641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Presidente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Eng.º António Damião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Vice Presidente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Eng.º Jorge Gaspar de Barros (Finanças e Concurso 										Completo Equitação)</a:t>
            </a:r>
          </a:p>
          <a:p>
            <a:r>
              <a:rPr lang="pt-PT" sz="2200" b="1" u="sng" dirty="0">
                <a:solidFill>
                  <a:srgbClr val="321547"/>
                </a:solidFill>
                <a:latin typeface="Arial Black" panose="020B0A04020102020204" pitchFamily="34" charset="0"/>
              </a:rPr>
              <a:t>Vice Presidente</a:t>
            </a:r>
            <a:r>
              <a:rPr lang="pt-PT" sz="2200" b="1" dirty="0">
                <a:solidFill>
                  <a:srgbClr val="321547"/>
                </a:solidFill>
                <a:latin typeface="Arial Black" panose="020B0A04020102020204" pitchFamily="34" charset="0"/>
              </a:rPr>
              <a:t>: 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Dra. Rita Moreira (Saltos Obstáculos)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>
                <a:solidFill>
                  <a:srgbClr val="321547"/>
                </a:solidFill>
                <a:latin typeface="Arial Black" panose="020B0A04020102020204" pitchFamily="34" charset="0"/>
              </a:rPr>
              <a:t>Vice Presidente</a:t>
            </a:r>
            <a:r>
              <a:rPr lang="pt-PT" sz="2200" b="1" dirty="0">
                <a:solidFill>
                  <a:srgbClr val="321547"/>
                </a:solidFill>
                <a:latin typeface="Arial Black" panose="020B0A04020102020204" pitchFamily="34" charset="0"/>
              </a:rPr>
              <a:t>: 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Dra. Felipa Xara-Brasil (Pessoas, Stakeholders e       											Comunicação)</a:t>
            </a: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Vice </a:t>
            </a:r>
            <a:r>
              <a:rPr lang="pt-PT" sz="2200" b="1" u="sng" dirty="0">
                <a:solidFill>
                  <a:srgbClr val="321547"/>
                </a:solidFill>
                <a:latin typeface="Arial Black" panose="020B0A04020102020204" pitchFamily="34" charset="0"/>
              </a:rPr>
              <a:t>Presidente</a:t>
            </a:r>
            <a:r>
              <a:rPr lang="pt-PT" sz="2200" b="1" dirty="0">
                <a:solidFill>
                  <a:srgbClr val="321547"/>
                </a:solidFill>
                <a:latin typeface="Arial Black" panose="020B0A04020102020204" pitchFamily="34" charset="0"/>
              </a:rPr>
              <a:t>: 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Dr. Luís Lupi (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Ensino e Equitação Adaptada)</a:t>
            </a:r>
            <a:endParaRPr lang="pt-PT" sz="22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>
                <a:solidFill>
                  <a:srgbClr val="321547"/>
                </a:solidFill>
                <a:latin typeface="Arial Black" panose="020B0A04020102020204" pitchFamily="34" charset="0"/>
              </a:rPr>
              <a:t>Vice Presidente</a:t>
            </a:r>
            <a:r>
              <a:rPr lang="pt-PT" sz="2200" b="1" dirty="0">
                <a:solidFill>
                  <a:srgbClr val="321547"/>
                </a:solidFill>
                <a:latin typeface="Arial Black" panose="020B0A04020102020204" pitchFamily="34" charset="0"/>
              </a:rPr>
              <a:t>: 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Ten-Cor. Pedro Carmo Costa (Formação e Centros Hípicos 											Federados)</a:t>
            </a:r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>
                <a:solidFill>
                  <a:srgbClr val="321547"/>
                </a:solidFill>
                <a:latin typeface="Arial Black" panose="020B0A04020102020204" pitchFamily="34" charset="0"/>
              </a:rPr>
              <a:t>Vice Presidente</a:t>
            </a:r>
            <a:r>
              <a:rPr lang="pt-PT" sz="2200" b="1" dirty="0">
                <a:solidFill>
                  <a:srgbClr val="321547"/>
                </a:solidFill>
                <a:latin typeface="Arial Black" panose="020B0A04020102020204" pitchFamily="34" charset="0"/>
              </a:rPr>
              <a:t>: Eng.º 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Bento Castelhano (Modalidades Não Olímpicas e 								Associação de Criadores)</a:t>
            </a:r>
          </a:p>
        </p:txBody>
      </p:sp>
    </p:spTree>
    <p:extLst>
      <p:ext uri="{BB962C8B-B14F-4D97-AF65-F5344CB8AC3E}">
        <p14:creationId xmlns:p14="http://schemas.microsoft.com/office/powerpoint/2010/main" xmlns="" val="3822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7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83882" y="117076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DIRECÇÃO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47258" y="2036384"/>
            <a:ext cx="7497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Suplente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Cor. José Maria Paula Santos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Suplente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Luís Negrão</a:t>
            </a:r>
          </a:p>
        </p:txBody>
      </p:sp>
    </p:spTree>
    <p:extLst>
      <p:ext uri="{BB962C8B-B14F-4D97-AF65-F5344CB8AC3E}">
        <p14:creationId xmlns:p14="http://schemas.microsoft.com/office/powerpoint/2010/main" xmlns="" val="39382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8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06253" y="104197"/>
            <a:ext cx="9379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CONSELHO DE JUSTIÇA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68853" y="2109352"/>
            <a:ext cx="64542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Presidente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Dra. Rita Sampaio Nunes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Vogal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Dr. Miguel Morais Leitão</a:t>
            </a:r>
          </a:p>
          <a:p>
            <a:endParaRPr lang="pt-PT" sz="22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Vogal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Dr. António Pinto Pereira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Suplente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Dra. Joana Lima das Neves</a:t>
            </a:r>
          </a:p>
        </p:txBody>
      </p:sp>
    </p:spTree>
    <p:extLst>
      <p:ext uri="{BB962C8B-B14F-4D97-AF65-F5344CB8AC3E}">
        <p14:creationId xmlns:p14="http://schemas.microsoft.com/office/powerpoint/2010/main" xmlns="" val="17031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2060"/>
                </a:solidFill>
              </a:rPr>
              <a:t>ELEIÇÕES FEP 2017/2020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0F28-A500-453D-8BD4-040DD91E090F}" type="slidenum">
              <a:rPr lang="pt-PT" b="1" smtClean="0">
                <a:solidFill>
                  <a:srgbClr val="321547"/>
                </a:solidFill>
              </a:rPr>
              <a:pPr/>
              <a:t>9</a:t>
            </a:fld>
            <a:endParaRPr lang="pt-PT" b="1" dirty="0">
              <a:solidFill>
                <a:srgbClr val="32154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1011" y="104197"/>
            <a:ext cx="10449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CONSELHO DE DISCIPLINA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68853" y="2109352"/>
            <a:ext cx="64542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Presidente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Dra. Cristina Pinheiro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Vogal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Dr. Frederico Pinheiro</a:t>
            </a:r>
          </a:p>
          <a:p>
            <a:endParaRPr lang="pt-PT" sz="22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Vogal</a:t>
            </a:r>
            <a:r>
              <a:rPr lang="pt-PT" sz="2200" b="1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: Dr. Gonçalo Rhodes Sérgio</a:t>
            </a:r>
          </a:p>
          <a:p>
            <a:endParaRPr lang="pt-PT" sz="2200" b="1" dirty="0">
              <a:solidFill>
                <a:srgbClr val="321547"/>
              </a:solidFill>
              <a:latin typeface="Arial Black" panose="020B0A04020102020204" pitchFamily="34" charset="0"/>
            </a:endParaRPr>
          </a:p>
          <a:p>
            <a:r>
              <a:rPr lang="pt-PT" sz="2200" b="1" u="sng" dirty="0" smtClean="0">
                <a:solidFill>
                  <a:srgbClr val="321547"/>
                </a:solidFill>
                <a:latin typeface="Arial Black" panose="020B0A04020102020204" pitchFamily="34" charset="0"/>
              </a:rPr>
              <a:t>Suplente</a:t>
            </a:r>
            <a:r>
              <a:rPr lang="pt-PT" sz="2200" b="1" dirty="0">
                <a:solidFill>
                  <a:srgbClr val="321547"/>
                </a:solidFill>
                <a:latin typeface="Arial Black" panose="020B0A04020102020204" pitchFamily="34" charset="0"/>
              </a:rPr>
              <a:t>: Dr. José Luís Carvalho Pereira</a:t>
            </a:r>
            <a:endParaRPr lang="pt-PT" sz="2200" b="1" dirty="0" smtClean="0">
              <a:solidFill>
                <a:srgbClr val="32154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6957</TotalTime>
  <Words>1981</Words>
  <Application>Microsoft Office PowerPoint</Application>
  <PresentationFormat>Custom</PresentationFormat>
  <Paragraphs>415</Paragraphs>
  <Slides>35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Pelouro Administrativo e Financeiro</vt:lpstr>
      <vt:lpstr>Pessoas, Stakeholders e Comunicação</vt:lpstr>
      <vt:lpstr>Pessoas, Stakeholders e Comunicação (Cont.)</vt:lpstr>
      <vt:lpstr>Modalidades Olímpicas</vt:lpstr>
      <vt:lpstr>Slide 17</vt:lpstr>
      <vt:lpstr>Slide 18</vt:lpstr>
      <vt:lpstr>Slide 19</vt:lpstr>
      <vt:lpstr>Slide 20</vt:lpstr>
      <vt:lpstr>Modalidades Não Olímpicas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Outros Pelouros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do Carmo Passo</dc:creator>
  <cp:lastModifiedBy>Eng. António Damião</cp:lastModifiedBy>
  <cp:revision>226</cp:revision>
  <dcterms:created xsi:type="dcterms:W3CDTF">2017-02-04T22:49:35Z</dcterms:created>
  <dcterms:modified xsi:type="dcterms:W3CDTF">2017-02-23T18:14:44Z</dcterms:modified>
</cp:coreProperties>
</file>